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5" r:id="rId4"/>
    <p:sldId id="257" r:id="rId5"/>
    <p:sldId id="290" r:id="rId6"/>
    <p:sldId id="259" r:id="rId7"/>
    <p:sldId id="258" r:id="rId8"/>
    <p:sldId id="270" r:id="rId9"/>
    <p:sldId id="262" r:id="rId10"/>
    <p:sldId id="264" r:id="rId11"/>
    <p:sldId id="265" r:id="rId12"/>
    <p:sldId id="266" r:id="rId13"/>
    <p:sldId id="271" r:id="rId14"/>
    <p:sldId id="273" r:id="rId15"/>
    <p:sldId id="291" r:id="rId16"/>
    <p:sldId id="274" r:id="rId17"/>
    <p:sldId id="278" r:id="rId18"/>
    <p:sldId id="280" r:id="rId19"/>
    <p:sldId id="282" r:id="rId20"/>
    <p:sldId id="283" r:id="rId21"/>
    <p:sldId id="292" r:id="rId22"/>
    <p:sldId id="284" r:id="rId23"/>
    <p:sldId id="285" r:id="rId24"/>
    <p:sldId id="296" r:id="rId25"/>
    <p:sldId id="289" r:id="rId26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>
      <p:cViewPr varScale="1">
        <p:scale>
          <a:sx n="112" d="100"/>
          <a:sy n="112" d="100"/>
        </p:scale>
        <p:origin x="-2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F3E3-C73C-470A-97F9-A0BC23DCE48A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FD870-5DF6-4910-9A2F-D79ECBE7FB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E823-39AA-411B-B705-BD7B00966671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3B579-0E20-4D40-8781-C71B11576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9799-9EF4-4278-AE61-49FD54B4DA08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31C13-260B-4F5F-999C-966D112AAEA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17FA-0C64-4D7A-9CF5-4435177789D0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7AF03-AD99-4494-8E41-940FC3B998B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B147-171B-41DC-9785-C05245051E53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E5A4-44F6-4665-A89B-FC91D38B5A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003C-DAF0-44A5-A98A-C6083CB453B9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47BE9-E34F-4C84-A411-AE648F7EB7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A892-582E-47B0-8DF6-5055E5784AB7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6F56-D441-4A3D-84C0-F0112114B04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E170-5796-45ED-A733-62BE7D96960C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07FB4-05BC-4F9F-A1C7-B92EE998995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5486-1888-4F28-A4F5-3C594CFF8AA8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D228-AE78-4CDA-85E8-E6D82E611C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C219-03FC-4F34-B455-EADDB63F76CC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C4E7-5226-4113-AB50-6AB23DE4692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1087-BCF6-4956-8D20-83FFC7E6F888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EC840-E22A-4034-9807-17D4A18BB5D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31311D-5011-44F4-8C34-CF7166A6FEC1}" type="datetimeFigureOut">
              <a:rPr lang="fr-FR"/>
              <a:pPr>
                <a:defRPr/>
              </a:pPr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31B14E3-EAD8-4E67-BFE9-9D889E9D4A9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0" cy="1689100"/>
          </a:xfrm>
        </p:spPr>
        <p:txBody>
          <a:bodyPr/>
          <a:lstStyle/>
          <a:p>
            <a:pPr eaLnBrk="1" hangingPunct="1"/>
            <a:r>
              <a:rPr lang="fr-FR" altLang="fr-FR" smtClean="0"/>
              <a:t>Une journée en petite section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6" name="Image 5" descr="rentrée PS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0" y="1964267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N1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4467" y="321733"/>
            <a:ext cx="7944555" cy="595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SCN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956" y="499533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N152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197600" y="2283037"/>
            <a:ext cx="5754511" cy="4315883"/>
          </a:xfrm>
          <a:prstGeom prst="rect">
            <a:avLst/>
          </a:prstGeom>
        </p:spPr>
      </p:pic>
      <p:pic>
        <p:nvPicPr>
          <p:cNvPr id="7" name="Image 6" descr="DSCN1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6208889" cy="465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9h25 Regroupement 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4400" smtClean="0"/>
              <a:t>Fin des ateliers et regroupement avant d’aller en sport.</a:t>
            </a:r>
          </a:p>
          <a:p>
            <a:pPr eaLnBrk="1" hangingPunct="1"/>
            <a:r>
              <a:rPr lang="fr-FR" altLang="fr-FR" sz="4400" smtClean="0"/>
              <a:t>Les activités physiques ayant lieu, soit en salle de motricité, soit au gymnase, nous passons évidement aux toilettes…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9h35 </a:t>
            </a:r>
            <a:r>
              <a:rPr lang="fr-FR" dirty="0" err="1" smtClean="0"/>
              <a:t>Acticvités</a:t>
            </a:r>
            <a:r>
              <a:rPr lang="fr-FR" dirty="0" smtClean="0"/>
              <a:t> physiques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4000" smtClean="0"/>
              <a:t>Travail sur les déplacements et l’équilibre</a:t>
            </a:r>
          </a:p>
          <a:p>
            <a:pPr eaLnBrk="1" hangingPunct="1"/>
            <a:endParaRPr lang="fr-FR" altLang="fr-FR" sz="4000" smtClean="0"/>
          </a:p>
          <a:p>
            <a:pPr eaLnBrk="1" hangingPunct="1"/>
            <a:r>
              <a:rPr lang="fr-FR" altLang="fr-FR" sz="4000" smtClean="0"/>
              <a:t>Manipulation de matériel ( cerceaux, ballons)</a:t>
            </a:r>
          </a:p>
          <a:p>
            <a:pPr eaLnBrk="1" hangingPunct="1"/>
            <a:endParaRPr lang="fr-FR" altLang="fr-FR" sz="4000" smtClean="0"/>
          </a:p>
          <a:p>
            <a:pPr eaLnBrk="1" hangingPunct="1"/>
            <a:r>
              <a:rPr lang="fr-FR" altLang="fr-FR" sz="4000" smtClean="0"/>
              <a:t>Danses et rondes….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N1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67400" cy="4400550"/>
          </a:xfrm>
          <a:prstGeom prst="rect">
            <a:avLst/>
          </a:prstGeom>
        </p:spPr>
      </p:pic>
      <p:pic>
        <p:nvPicPr>
          <p:cNvPr id="7" name="Image 6" descr="DSCN1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8133" y="2070100"/>
            <a:ext cx="6383867" cy="47879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mtClean="0"/>
              <a:t>10h00 Récréation </a:t>
            </a:r>
          </a:p>
        </p:txBody>
      </p:sp>
      <p:pic>
        <p:nvPicPr>
          <p:cNvPr id="6" name="Espace réservé du contenu 5" descr="DSCN1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1467" y="1329267"/>
            <a:ext cx="7237234" cy="5427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SCN1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4467" y="469899"/>
            <a:ext cx="7746999" cy="581024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10h35 retour en classe		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821266" y="1351492"/>
            <a:ext cx="10515600" cy="435133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C’est généralement le temps de la lecture et des discussions qui s’en suivent. </a:t>
            </a:r>
          </a:p>
          <a:p>
            <a:pPr eaLnBrk="1" hangingPunct="1"/>
            <a:endParaRPr lang="fr-FR" altLang="fr-FR" dirty="0" smtClean="0"/>
          </a:p>
        </p:txBody>
      </p:sp>
      <p:pic>
        <p:nvPicPr>
          <p:cNvPr id="5" name="Image 4" descr="DSCN1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332" y="1930401"/>
            <a:ext cx="6570133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9608"/>
          </a:xfrm>
        </p:spPr>
        <p:txBody>
          <a:bodyPr/>
          <a:lstStyle/>
          <a:p>
            <a:pPr algn="ctr" eaLnBrk="1" hangingPunct="1"/>
            <a:r>
              <a:rPr lang="fr-FR" altLang="fr-FR" dirty="0" smtClean="0"/>
              <a:t>11h00      2</a:t>
            </a:r>
            <a:r>
              <a:rPr lang="fr-FR" altLang="fr-FR" baseline="30000" dirty="0" smtClean="0"/>
              <a:t>ème</a:t>
            </a:r>
            <a:r>
              <a:rPr lang="fr-FR" altLang="fr-FR" dirty="0" smtClean="0"/>
              <a:t> temps d’atelier 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812800" y="1402292"/>
            <a:ext cx="10515600" cy="1120775"/>
          </a:xfrm>
        </p:spPr>
        <p:txBody>
          <a:bodyPr/>
          <a:lstStyle/>
          <a:p>
            <a:pPr algn="just" eaLnBrk="1" hangingPunct="1"/>
            <a:r>
              <a:rPr lang="fr-FR" altLang="fr-FR" sz="4000" dirty="0" smtClean="0"/>
              <a:t>On fait tourner les groupes d’ateliers de la première partie de matinée</a:t>
            </a:r>
          </a:p>
          <a:p>
            <a:pPr algn="just" eaLnBrk="1" hangingPunct="1"/>
            <a:endParaRPr lang="fr-FR" altLang="fr-FR" sz="4000" dirty="0" smtClean="0"/>
          </a:p>
        </p:txBody>
      </p:sp>
      <p:pic>
        <p:nvPicPr>
          <p:cNvPr id="6" name="Image 5" descr="DSCN1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9039" y="2722880"/>
            <a:ext cx="5513493" cy="4135120"/>
          </a:xfrm>
          <a:prstGeom prst="rect">
            <a:avLst/>
          </a:prstGeom>
        </p:spPr>
      </p:pic>
      <p:pic>
        <p:nvPicPr>
          <p:cNvPr id="8" name="Image 7" descr="DSCN1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2641598"/>
            <a:ext cx="5621867" cy="421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Les effectifs</a:t>
            </a:r>
            <a:r>
              <a:rPr lang="fr-FR" dirty="0" smtClean="0"/>
              <a:t>:  5 TPS/ 22 PS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1606550"/>
          <a:ext cx="10515600" cy="489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21494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TPS inscrits :</a:t>
                      </a:r>
                      <a:r>
                        <a:rPr lang="fr-FR" sz="2800" baseline="0" dirty="0" smtClean="0"/>
                        <a:t> 3</a:t>
                      </a:r>
                    </a:p>
                    <a:p>
                      <a:r>
                        <a:rPr lang="fr-FR" sz="2800" baseline="0" dirty="0" smtClean="0"/>
                        <a:t>TPS: présents: 0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TPS inscrites:  2</a:t>
                      </a:r>
                      <a:r>
                        <a:rPr lang="fr-FR" sz="2800" baseline="0" dirty="0" smtClean="0"/>
                        <a:t> </a:t>
                      </a:r>
                    </a:p>
                    <a:p>
                      <a:r>
                        <a:rPr lang="fr-FR" sz="2800" baseline="0" dirty="0" smtClean="0"/>
                        <a:t>TPS présentes : 1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endParaRPr lang="fr-FR" sz="2800" baseline="0" dirty="0" smtClean="0"/>
                    </a:p>
                    <a:p>
                      <a:r>
                        <a:rPr lang="fr-FR" sz="2800" baseline="0" dirty="0" smtClean="0"/>
                        <a:t>PS inscrits : 15</a:t>
                      </a:r>
                    </a:p>
                    <a:p>
                      <a:r>
                        <a:rPr lang="fr-FR" sz="2800" baseline="0" dirty="0" smtClean="0"/>
                        <a:t>PS présents : 13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aseline="0" dirty="0" smtClean="0"/>
                        <a:t>PS inscrites et présentes : 7</a:t>
                      </a:r>
                      <a:endParaRPr lang="fr-FR" sz="2800" dirty="0" smtClean="0"/>
                    </a:p>
                    <a:p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9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1616075"/>
            <a:ext cx="7969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Imag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6600" y="1690688"/>
            <a:ext cx="1527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11h20 Rangement, regroupement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Les enfants mangeant à la cantine sont récupérés par les Atsem et descendent manger, après un passage aux toilettes,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Les autres sont en regroupement et attendent sagement, à l’aide de comptines ou musiques, l’arrivée de leurs parents.  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  <p:pic>
        <p:nvPicPr>
          <p:cNvPr id="27652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417036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N1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733" y="-1"/>
            <a:ext cx="6028267" cy="4521201"/>
          </a:xfrm>
          <a:prstGeom prst="rect">
            <a:avLst/>
          </a:prstGeom>
        </p:spPr>
      </p:pic>
      <p:pic>
        <p:nvPicPr>
          <p:cNvPr id="5" name="Image 4" descr="DSCN1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26734"/>
            <a:ext cx="6175021" cy="4631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12h40 temps de sieste		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4000" smtClean="0"/>
              <a:t>Après la cantine, les enfants sont remontés et couchés dans la salle de sieste. </a:t>
            </a:r>
          </a:p>
          <a:p>
            <a:pPr eaLnBrk="1" hangingPunct="1"/>
            <a:endParaRPr lang="fr-FR" altLang="fr-FR" sz="4000" smtClean="0"/>
          </a:p>
          <a:p>
            <a:pPr eaLnBrk="1" hangingPunct="1"/>
            <a:r>
              <a:rPr lang="fr-FR" altLang="fr-FR" sz="4000" smtClean="0"/>
              <a:t>Ils seront rejoints entre 13h20 et 13h30 par les enfants ayant mangé à la maison.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SCN1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7066"/>
            <a:ext cx="7281333" cy="54610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6642100" y="285750"/>
            <a:ext cx="5549900" cy="2019300"/>
          </a:xfrm>
          <a:prstGeom prst="cloudCallout">
            <a:avLst>
              <a:gd name="adj1" fmla="val -47606"/>
              <a:gd name="adj2" fmla="val 555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/>
              <a:t>gdCchut</a:t>
            </a:r>
            <a:endParaRPr lang="fr-FR" dirty="0"/>
          </a:p>
        </p:txBody>
      </p:sp>
      <p:sp>
        <p:nvSpPr>
          <p:cNvPr id="30724" name="ZoneTexte 3"/>
          <p:cNvSpPr txBox="1">
            <a:spLocks noChangeArrowheads="1"/>
          </p:cNvSpPr>
          <p:nvPr/>
        </p:nvSpPr>
        <p:spPr bwMode="auto">
          <a:xfrm>
            <a:off x="8629650" y="1057275"/>
            <a:ext cx="2393950" cy="538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900">
                <a:solidFill>
                  <a:srgbClr val="FF0000"/>
                </a:solidFill>
              </a:rPr>
              <a:t>Chut, je dors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39799" y="296334"/>
          <a:ext cx="10769602" cy="6299198"/>
        </p:xfrm>
        <a:graphic>
          <a:graphicData uri="http://schemas.openxmlformats.org/drawingml/2006/table">
            <a:tbl>
              <a:tblPr/>
              <a:tblGrid>
                <a:gridCol w="567497"/>
                <a:gridCol w="3039304"/>
                <a:gridCol w="1794933"/>
                <a:gridCol w="119523"/>
                <a:gridCol w="95567"/>
                <a:gridCol w="95567"/>
                <a:gridCol w="1552010"/>
                <a:gridCol w="1862667"/>
                <a:gridCol w="1642534"/>
              </a:tblGrid>
              <a:tr h="8169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cap="small" spc="400">
                          <a:latin typeface="Calibri"/>
                          <a:ea typeface="SimSun"/>
                          <a:cs typeface="Calibri"/>
                        </a:rPr>
                        <a:t>Compétences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cap="small" spc="400">
                          <a:latin typeface="Calibri"/>
                          <a:ea typeface="SimSun"/>
                          <a:cs typeface="Calibri"/>
                        </a:rPr>
                        <a:t>Lundi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cap="small" spc="400">
                          <a:latin typeface="Calibri"/>
                          <a:ea typeface="SimSun"/>
                          <a:cs typeface="Calibri"/>
                        </a:rPr>
                        <a:t>Mardi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cap="small" spc="400" dirty="0">
                          <a:latin typeface="Calibri"/>
                          <a:ea typeface="SimSun"/>
                          <a:cs typeface="Calibri"/>
                        </a:rPr>
                        <a:t>Jeudi</a:t>
                      </a:r>
                      <a:endParaRPr lang="fr-FR" sz="10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cap="small" spc="400" dirty="0">
                          <a:latin typeface="Calibri"/>
                          <a:ea typeface="SimSun"/>
                          <a:cs typeface="Calibri"/>
                        </a:rPr>
                        <a:t>Vendredi</a:t>
                      </a:r>
                      <a:endParaRPr lang="fr-FR" sz="10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Calibri"/>
                          <a:ea typeface="SimSun"/>
                          <a:cs typeface="Calibri"/>
                        </a:rPr>
                        <a:t>Sieste pour les ½ pensionnaires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57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13h20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Calibri"/>
                          <a:ea typeface="SimSun"/>
                          <a:cs typeface="Calibri"/>
                        </a:rPr>
                        <a:t>Arrivée à la sieste des autres enfants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14h30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Calibri"/>
                          <a:ea typeface="SimSun"/>
                          <a:cs typeface="Calibri"/>
                        </a:rPr>
                        <a:t>Réveil échelonné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21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14h45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Accueil des élèves au lever de sieste et passage aux sanitaires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43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15h00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Récréation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5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15h20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8000"/>
                          </a:solidFill>
                          <a:latin typeface="Calibri"/>
                          <a:ea typeface="SimSun"/>
                          <a:cs typeface="Arial"/>
                        </a:rPr>
                        <a:t>Mobiliser le langage dans toutes ses dimensions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Comic Sans MS"/>
                        </a:rPr>
                        <a:t>Construire les premiers outils pour structurer sa pensée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Jeux libres sur table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Lecture d’album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Calibri"/>
                          <a:ea typeface="SimSun"/>
                          <a:cs typeface="Calibri"/>
                        </a:rPr>
                        <a:t>Jeux libres  sur table </a:t>
                      </a:r>
                      <a:endParaRPr lang="fr-FR" sz="10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Calibri"/>
                          <a:ea typeface="SimSun"/>
                          <a:cs typeface="Calibri"/>
                        </a:rPr>
                        <a:t>Lecture d’album</a:t>
                      </a:r>
                      <a:endParaRPr lang="fr-FR" sz="10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156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5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15h35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8000"/>
                          </a:solidFill>
                          <a:latin typeface="Calibri"/>
                          <a:ea typeface="SimSun"/>
                          <a:cs typeface="Arial"/>
                        </a:rPr>
                        <a:t>Mobiliser le langage dans toutes ses dimensions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Comic Sans MS"/>
                        </a:rPr>
                        <a:t>Construire les premiers outils pour structurer sa pensée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Rituels de fin de journée, chansons, comptines, distribution des dessins …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5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15h45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Calibri"/>
                          <a:ea typeface="SimSun"/>
                          <a:cs typeface="Calibri"/>
                        </a:rPr>
                        <a:t>Arrivée des parents /  TAP</a:t>
                      </a: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1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2202" marR="32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 smtClean="0"/>
              <a:t>14h45 – 15h45 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3200" dirty="0" smtClean="0"/>
              <a:t>Réveil </a:t>
            </a:r>
          </a:p>
          <a:p>
            <a:pPr eaLnBrk="1" hangingPunct="1"/>
            <a:r>
              <a:rPr lang="fr-FR" altLang="fr-FR" sz="3200" dirty="0" smtClean="0"/>
              <a:t>Toilettes, habillage </a:t>
            </a:r>
          </a:p>
          <a:p>
            <a:pPr eaLnBrk="1" hangingPunct="1"/>
            <a:r>
              <a:rPr lang="fr-FR" altLang="fr-FR" sz="3200" dirty="0" smtClean="0"/>
              <a:t>Récréation </a:t>
            </a:r>
          </a:p>
          <a:p>
            <a:pPr eaLnBrk="1" hangingPunct="1"/>
            <a:r>
              <a:rPr lang="fr-FR" altLang="fr-FR" sz="3200" dirty="0" smtClean="0"/>
              <a:t>Retour en classe vers 15h30</a:t>
            </a:r>
          </a:p>
          <a:p>
            <a:pPr eaLnBrk="1" hangingPunct="1"/>
            <a:r>
              <a:rPr lang="fr-FR" altLang="fr-FR" sz="3200" dirty="0" smtClean="0"/>
              <a:t>Comptine, musique, chansons</a:t>
            </a:r>
          </a:p>
          <a:p>
            <a:pPr eaLnBrk="1" hangingPunct="1"/>
            <a:r>
              <a:rPr lang="fr-FR" altLang="fr-FR" sz="3200" b="1" dirty="0" smtClean="0"/>
              <a:t>Fin de journée d’école à 15h45 </a:t>
            </a:r>
          </a:p>
          <a:p>
            <a:pPr marL="971550" lvl="1" indent="-514350" eaLnBrk="1" hangingPunct="1">
              <a:buFont typeface="Calibri Light" pitchFamily="34" charset="0"/>
              <a:buAutoNum type="arabicPeriod"/>
            </a:pPr>
            <a:r>
              <a:rPr lang="fr-FR" altLang="fr-FR" sz="3200" dirty="0" smtClean="0"/>
              <a:t>Retour maison</a:t>
            </a:r>
          </a:p>
          <a:p>
            <a:pPr marL="971550" lvl="1" indent="-514350" eaLnBrk="1" hangingPunct="1">
              <a:buFont typeface="Calibri Light" pitchFamily="34" charset="0"/>
              <a:buAutoNum type="arabicPeriod"/>
            </a:pPr>
            <a:r>
              <a:rPr lang="fr-FR" altLang="fr-FR" sz="3200" dirty="0" smtClean="0"/>
              <a:t>TAP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85799" y="186256"/>
          <a:ext cx="10744200" cy="6561685"/>
        </p:xfrm>
        <a:graphic>
          <a:graphicData uri="http://schemas.openxmlformats.org/drawingml/2006/table">
            <a:tbl>
              <a:tblPr/>
              <a:tblGrid>
                <a:gridCol w="444367"/>
                <a:gridCol w="2103069"/>
                <a:gridCol w="1655365"/>
                <a:gridCol w="1611997"/>
                <a:gridCol w="1607326"/>
                <a:gridCol w="1619336"/>
                <a:gridCol w="851370"/>
                <a:gridCol w="851370"/>
              </a:tblGrid>
              <a:tr h="19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1295" marR="28771" marT="0" marB="0">
                    <a:lnL>
                      <a:noFill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cap="small" spc="400">
                          <a:latin typeface="Calibri"/>
                          <a:ea typeface="SimSun"/>
                          <a:cs typeface="Calibri"/>
                        </a:rPr>
                        <a:t>Compétences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cap="small" spc="400">
                          <a:latin typeface="Calibri"/>
                          <a:ea typeface="SimSun"/>
                          <a:cs typeface="Calibri"/>
                        </a:rPr>
                        <a:t>Lundi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cap="small" spc="400">
                          <a:latin typeface="Calibri"/>
                          <a:ea typeface="SimSun"/>
                          <a:cs typeface="Calibri"/>
                        </a:rPr>
                        <a:t>Mardi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cap="small" spc="400">
                          <a:latin typeface="Calibri"/>
                          <a:ea typeface="SimSun"/>
                          <a:cs typeface="Calibri"/>
                        </a:rPr>
                        <a:t>Mercredi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cap="small" spc="400">
                          <a:latin typeface="Calibri"/>
                          <a:ea typeface="SimSun"/>
                          <a:cs typeface="Calibri"/>
                        </a:rPr>
                        <a:t>Jeudi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cap="small" spc="400">
                          <a:latin typeface="Calibri"/>
                          <a:ea typeface="SimSun"/>
                          <a:cs typeface="Calibri"/>
                        </a:rPr>
                        <a:t>Vendredi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2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8h20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8000"/>
                          </a:solidFill>
                          <a:latin typeface="Calibri"/>
                          <a:ea typeface="SimSun"/>
                          <a:cs typeface="Arial"/>
                        </a:rPr>
                        <a:t>Mobiliser le langage dans toutes ses dimensions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Comic Sans MS"/>
                        </a:rPr>
                        <a:t>Construire les premiers outils pour structurer sa pensée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Accueil enfant et famille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Etiquettes de présence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Jeux libres : dessin, constructions diverses,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coins imitation, bibliothèque …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Accueil enfant et famille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Etiquettes de présence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Jeux libres : dessin, constructions diverses,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coins imitation,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bibliothèque …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Accueil enfant et famille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Etiquettes de présence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Jeux libres : dessin, constructions diverses,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coins imitation, bibliothèque …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3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2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8h45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8000"/>
                          </a:solidFill>
                          <a:latin typeface="Calibri"/>
                          <a:ea typeface="SimSun"/>
                          <a:cs typeface="Arial"/>
                        </a:rPr>
                        <a:t>Mobiliser le langage dans toutes ses dimensions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FF"/>
                          </a:solidFill>
                          <a:latin typeface="Calibri Light"/>
                          <a:ea typeface="SimSun"/>
                          <a:cs typeface="Comic Sans MS"/>
                        </a:rPr>
                        <a:t>Construire les premiers outils pour structurer sa pensée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Rangement – Appel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regroupement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Rangement – Appel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regroupement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Rangement - regroupement Appel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latin typeface="Calibri"/>
                          <a:ea typeface="SimSun"/>
                          <a:cs typeface="Calibri"/>
                        </a:rPr>
                        <a:t>1 atelier dirigé enseignante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latin typeface="Calibri"/>
                          <a:ea typeface="SimSun"/>
                          <a:cs typeface="Calibri"/>
                        </a:rPr>
                        <a:t>1 atelier dirigé ATSEM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latin typeface="Calibri"/>
                          <a:ea typeface="SimSun"/>
                          <a:cs typeface="Calibri"/>
                        </a:rPr>
                        <a:t>+</a:t>
                      </a:r>
                      <a:r>
                        <a:rPr lang="fr-FR" sz="600" b="1">
                          <a:latin typeface="Calibri"/>
                          <a:ea typeface="SimSun"/>
                          <a:cs typeface="Calibri"/>
                        </a:rPr>
                        <a:t> coins jeux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1295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libri"/>
                          <a:ea typeface="SimSun"/>
                          <a:cs typeface="Calibri"/>
                        </a:rPr>
                        <a:t>Claudie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BCD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" algn="l"/>
                        </a:tabLs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	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31295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0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2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8h55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8000"/>
                          </a:solidFill>
                          <a:latin typeface="Calibri Light"/>
                          <a:ea typeface="SimSun"/>
                          <a:cs typeface="Arial"/>
                        </a:rPr>
                        <a:t>Mobiliser le langage dans toutes ses dimensions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FF6600"/>
                          </a:solidFill>
                          <a:latin typeface="Calibri Light"/>
                          <a:ea typeface="SimSun"/>
                          <a:cs typeface="Comic Sans MS"/>
                        </a:rPr>
                        <a:t>Agir, s’exprimer, comprendre à travers les activités artistiques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FF"/>
                          </a:solidFill>
                          <a:latin typeface="Calibri Light"/>
                          <a:ea typeface="SimSun"/>
                          <a:cs typeface="Comic Sans MS"/>
                        </a:rPr>
                        <a:t>Construire les premiers outils pour structurer sa pensée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Comic Sans MS"/>
                        </a:rPr>
                        <a:t>Explorer le monde du vivant, des objets et de la matière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 atelier dirigé enseignant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 atelier dirigé ATSEM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+ coins jeux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08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9h20 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Passage aux sanitaires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2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9h30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800080"/>
                          </a:solidFill>
                          <a:latin typeface="Calibri"/>
                          <a:ea typeface="SimSun"/>
                          <a:cs typeface="Comic Sans MS"/>
                        </a:rPr>
                        <a:t>Agir, s’exprimer, comprendre à travers l’activité physique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EPS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(gymnase </a:t>
                      </a:r>
                      <a:r>
                        <a:rPr lang="fr-FR" sz="700">
                          <a:latin typeface="Calibri"/>
                          <a:ea typeface="SimSun"/>
                          <a:cs typeface="Calibri"/>
                        </a:rPr>
                        <a:t>en liaison avec l’autre classe de TPS/PS</a:t>
                      </a: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)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EPS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libri"/>
                          <a:ea typeface="SimSun"/>
                          <a:cs typeface="Calibri"/>
                        </a:rPr>
                        <a:t>(Salle de motricité)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EPS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libri"/>
                          <a:ea typeface="SimSun"/>
                          <a:cs typeface="Calibri"/>
                        </a:rPr>
                        <a:t>(Salle de motricité) 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EPS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libri"/>
                          <a:ea typeface="SimSun"/>
                          <a:cs typeface="Calibri"/>
                        </a:rPr>
                        <a:t>(Salle de motricité en liaison avec l’autre classe de TPS/PS)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EPS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libri"/>
                          <a:ea typeface="SimSun"/>
                          <a:cs typeface="Calibri"/>
                        </a:rPr>
                        <a:t>(Salle de motricité)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8771" marR="28771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158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10h00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Récréation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47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10h30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8000"/>
                          </a:solidFill>
                          <a:latin typeface="Calibri"/>
                          <a:ea typeface="SimSun"/>
                          <a:cs typeface="Arial"/>
                        </a:rPr>
                        <a:t>Mobiliser le langage dans toutes ses dimensions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FF6600"/>
                          </a:solidFill>
                          <a:latin typeface="Calibri"/>
                          <a:ea typeface="SimSun"/>
                          <a:cs typeface="Comic Sans MS"/>
                        </a:rPr>
                        <a:t>Agir, s’exprimer, comprendre à travers les activités artistiques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Comic Sans MS"/>
                        </a:rPr>
                        <a:t>Construire les premiers outils pour structurer sa pensée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Comic Sans MS"/>
                        </a:rPr>
                        <a:t>Explorer le monde du vivant, des objets et de la matière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Calibri"/>
                          <a:ea typeface="SimSun"/>
                          <a:cs typeface="Calibri"/>
                        </a:rPr>
                        <a:t>Lecture d’album / discussion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 atelier dirigé enseignante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 atelier dirigé ATSEM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latin typeface="Calibri"/>
                          <a:ea typeface="SimSun"/>
                          <a:cs typeface="Calibri"/>
                        </a:rPr>
                        <a:t>+</a:t>
                      </a: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 ateliers en autonomie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34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2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11h15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8000"/>
                          </a:solidFill>
                          <a:latin typeface="Calibri"/>
                          <a:ea typeface="SimSun"/>
                          <a:cs typeface="Arial"/>
                        </a:rPr>
                        <a:t>Mobiliser le langage dans toutes ses dimensions</a:t>
                      </a:r>
                      <a:r>
                        <a:rPr lang="fr-FR" sz="700" b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Comic Sans MS"/>
                        </a:rPr>
                        <a:t> 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Comic Sans MS"/>
                        </a:rPr>
                        <a:t>Construire les premiers outils pour structurer sa pensée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Rangement - Bilan de fin de matinée 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Liens en fonction du projet ou du thème en cours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Chansons – Comptines – Jeux de doigts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77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5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libri"/>
                          <a:ea typeface="SimSun"/>
                          <a:cs typeface="Calibri"/>
                        </a:rPr>
                        <a:t>11h25</a:t>
                      </a: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latin typeface="Calibri"/>
                          <a:ea typeface="SimSun"/>
                          <a:cs typeface="Calibri"/>
                        </a:rPr>
                        <a:t>Départ des ½ pensionnaires / Arrivée des parents </a:t>
                      </a:r>
                      <a:endParaRPr lang="fr-FR" sz="9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23723" marR="28771" marT="0" marB="0" anchor="ctr">
                    <a:lnL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mtClean="0"/>
              <a:t>8h20 Accueil </a:t>
            </a:r>
          </a:p>
        </p:txBody>
      </p:sp>
      <p:pic>
        <p:nvPicPr>
          <p:cNvPr id="6" name="Espace réservé du contenu 5" descr="DSCN146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543173" y="1490134"/>
            <a:ext cx="6960306" cy="5220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entrée 2eme 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9066" cy="4559300"/>
          </a:xfrm>
          <a:prstGeom prst="rect">
            <a:avLst/>
          </a:prstGeom>
        </p:spPr>
      </p:pic>
      <p:pic>
        <p:nvPicPr>
          <p:cNvPr id="7" name="Image 6" descr="rentrée PS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3421" y="2269067"/>
            <a:ext cx="6118579" cy="458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entrée 2eme 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910" y="31749"/>
            <a:ext cx="8909757" cy="668231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mtClean="0"/>
              <a:t>8h45 Regroupement </a:t>
            </a:r>
          </a:p>
        </p:txBody>
      </p:sp>
      <p:pic>
        <p:nvPicPr>
          <p:cNvPr id="6" name="Espace réservé du contenu 5" descr="DSCN1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4467" y="1378743"/>
            <a:ext cx="7298265" cy="5473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 smtClean="0"/>
              <a:t>Comptines</a:t>
            </a:r>
          </a:p>
        </p:txBody>
      </p:sp>
      <p:pic>
        <p:nvPicPr>
          <p:cNvPr id="7" name="Image 6" descr="DSCN151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1" y="1397001"/>
            <a:ext cx="5647267" cy="4131733"/>
          </a:xfrm>
          <a:prstGeom prst="rect">
            <a:avLst/>
          </a:prstGeom>
        </p:spPr>
      </p:pic>
      <p:pic>
        <p:nvPicPr>
          <p:cNvPr id="8" name="Image 7" descr="DSCN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4039" y="2192867"/>
            <a:ext cx="5926667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mtClean="0"/>
              <a:t>9h00 Les ateliers 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Par groupe de 5/6 élèves, les enfants vont être invités à participer à un atelier, soit avec l’</a:t>
            </a:r>
            <a:r>
              <a:rPr lang="fr-FR" altLang="fr-FR" dirty="0" err="1" smtClean="0"/>
              <a:t>Atsem</a:t>
            </a:r>
            <a:r>
              <a:rPr lang="fr-FR" altLang="fr-FR" dirty="0" smtClean="0"/>
              <a:t>, soit avec l’enseignant, soit en autonomie…</a:t>
            </a:r>
          </a:p>
          <a:p>
            <a:pPr eaLnBrk="1" hangingPunct="1"/>
            <a:r>
              <a:rPr lang="fr-FR" altLang="fr-FR" dirty="0" smtClean="0"/>
              <a:t>Manipulation, langage, arts plastiques, numération, graphisme… au programme</a:t>
            </a:r>
          </a:p>
          <a:p>
            <a:pPr eaLnBrk="1" hangingPunct="1"/>
            <a:r>
              <a:rPr lang="fr-FR" altLang="fr-FR" dirty="0" smtClean="0"/>
              <a:t>Chaque enfant va passer sur 4 ateliers en 2 jours. </a:t>
            </a:r>
          </a:p>
          <a:p>
            <a:pPr eaLnBrk="1" hangingPunct="1"/>
            <a:r>
              <a:rPr lang="fr-FR" altLang="fr-FR" dirty="0" smtClean="0"/>
              <a:t>Chaque atelier dure environ entre 10 et 15 minutes.</a:t>
            </a:r>
          </a:p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688</Words>
  <Application>Microsoft Office PowerPoint</Application>
  <PresentationFormat>Personnalisé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Une journée en petite section</vt:lpstr>
      <vt:lpstr>Les effectifs:  5 TPS/ 22 PS </vt:lpstr>
      <vt:lpstr>Diapositive 3</vt:lpstr>
      <vt:lpstr>8h20 Accueil </vt:lpstr>
      <vt:lpstr>Diapositive 5</vt:lpstr>
      <vt:lpstr>Diapositive 6</vt:lpstr>
      <vt:lpstr>8h45 Regroupement </vt:lpstr>
      <vt:lpstr>Comptines</vt:lpstr>
      <vt:lpstr>9h00 Les ateliers </vt:lpstr>
      <vt:lpstr>Diapositive 10</vt:lpstr>
      <vt:lpstr>Diapositive 11</vt:lpstr>
      <vt:lpstr>Diapositive 12</vt:lpstr>
      <vt:lpstr>9h25 Regroupement </vt:lpstr>
      <vt:lpstr> 9h35 Acticvités physiques  </vt:lpstr>
      <vt:lpstr>Diapositive 15</vt:lpstr>
      <vt:lpstr>10h00 Récréation </vt:lpstr>
      <vt:lpstr>Diapositive 17</vt:lpstr>
      <vt:lpstr>10h35 retour en classe  </vt:lpstr>
      <vt:lpstr>11h00      2ème temps d’atelier </vt:lpstr>
      <vt:lpstr>11h20 Rangement, regroupement</vt:lpstr>
      <vt:lpstr>Diapositive 21</vt:lpstr>
      <vt:lpstr>12h40 temps de sieste  </vt:lpstr>
      <vt:lpstr>Diapositive 23</vt:lpstr>
      <vt:lpstr>Diapositive 24</vt:lpstr>
      <vt:lpstr>14h45 – 15h45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journée en petite section</dc:title>
  <dc:creator>colin.pierre-yves@wanadoo.fr</dc:creator>
  <cp:lastModifiedBy>Ecole</cp:lastModifiedBy>
  <cp:revision>23</cp:revision>
  <dcterms:created xsi:type="dcterms:W3CDTF">2015-09-15T19:32:17Z</dcterms:created>
  <dcterms:modified xsi:type="dcterms:W3CDTF">2016-09-20T12:43:43Z</dcterms:modified>
</cp:coreProperties>
</file>